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9" autoAdjust="0"/>
    <p:restoredTop sz="91418" autoAdjust="0"/>
  </p:normalViewPr>
  <p:slideViewPr>
    <p:cSldViewPr>
      <p:cViewPr>
        <p:scale>
          <a:sx n="100" d="100"/>
          <a:sy n="100" d="100"/>
        </p:scale>
        <p:origin x="56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2017. 7. 19.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4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0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July 19,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2017. 7. 19.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70080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나눔바른고딕OTF Bold" charset="-127"/>
                <a:ea typeface="나눔바른고딕OTF Bold" charset="-127"/>
              </a:rPr>
              <a:t>Regularization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Mathematically, </a:t>
            </a:r>
            <a:endParaRPr lang="ko-KR" altLang="en-US" dirty="0"/>
          </a:p>
        </p:txBody>
      </p:sp>
      <p:pic>
        <p:nvPicPr>
          <p:cNvPr id="4098" name="Picture 2" descr="C:\Users\CPSLAB\Desktop\캡처_2016_03_28_12_32_48_3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7312"/>
            <a:ext cx="599936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4551511"/>
            <a:ext cx="21988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latin typeface="나눔바른고딕OTF Bold" charset="-127"/>
                <a:ea typeface="나눔바른고딕OTF Bold" charset="-127"/>
              </a:rPr>
              <a:t>Training error</a:t>
            </a:r>
            <a:endParaRPr kumimoji="1"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9978" y="2708920"/>
            <a:ext cx="1599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latin typeface="나눔바른고딕OTF Bold" charset="-127"/>
                <a:ea typeface="나눔바른고딕OTF Bold" charset="-127"/>
              </a:rPr>
              <a:t>Test error</a:t>
            </a:r>
            <a:endParaRPr kumimoji="1"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5031" y="3520303"/>
            <a:ext cx="427937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latin typeface="나눔바른고딕OTF Bold" charset="-127"/>
                <a:ea typeface="나눔바른고딕OTF Bold" charset="-127"/>
              </a:rPr>
              <a:t>Generalization performance</a:t>
            </a:r>
            <a:endParaRPr kumimoji="1"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3190" y="6125365"/>
            <a:ext cx="40959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latin typeface="나눔바른고딕OTF Bold" charset="-127"/>
                <a:ea typeface="나눔바른고딕OTF Bold" charset="-127"/>
              </a:rPr>
              <a:t>Complexity of the algorithm</a:t>
            </a:r>
            <a:endParaRPr kumimoji="1"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6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PSLAB\Desktop\캡처_2016_03_28_12_32_51_4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57312"/>
            <a:ext cx="599936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Mathematically,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2800" y="3759423"/>
            <a:ext cx="1778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latin typeface="나눔바른고딕OTF Bold" charset="-127"/>
                <a:ea typeface="나눔바른고딕OTF Bold" charset="-127"/>
              </a:rPr>
              <a:t>Over fitting</a:t>
            </a:r>
            <a:endParaRPr kumimoji="1"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1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87602"/>
            <a:ext cx="33337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158152"/>
            <a:ext cx="41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Approach 1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Get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more</a:t>
            </a:r>
            <a:r>
              <a:rPr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data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2290" name="Picture 2" descr="you said it Cookie!: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0815"/>
            <a:ext cx="2439742" cy="22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9992" y="1158152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Approach 2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Use a model with the right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capacity</a:t>
            </a:r>
            <a:endParaRPr lang="ko-KR" altLang="en-US" sz="24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966984"/>
            <a:ext cx="410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Approach 3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Average</a:t>
            </a:r>
            <a:r>
              <a:rPr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many different models (Ensemble)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26" name="Picture 2" descr="https://thoughtfulbeliever.files.wordpress.com/2015/06/too-much-stuf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49"/>
            <a:ext cx="33337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3" y="4733377"/>
            <a:ext cx="2633107" cy="184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99992" y="396223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Approach </a:t>
            </a:r>
            <a:r>
              <a:rPr lang="en-US" altLang="ko-KR" sz="24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4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Use DropOut, DropConnect, or </a:t>
            </a:r>
            <a:r>
              <a:rPr lang="en-US" altLang="ko-KR" sz="2400" dirty="0" err="1" smtClean="0">
                <a:latin typeface="나눔바른고딕OTF Bold" charset="-127"/>
                <a:ea typeface="나눔바른고딕OTF Bold" charset="-127"/>
              </a:rPr>
              <a:t>BatchNorm</a:t>
            </a:r>
            <a:endParaRPr lang="ko-KR" altLang="en-US" sz="24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2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a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16" y="836712"/>
            <a:ext cx="6707981" cy="31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Limiting the Capacity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717032"/>
            <a:ext cx="836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Architecture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Limit the number of hidden layers and units per layer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4593031"/>
            <a:ext cx="836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Early stopping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Stop the learning before it overfits using validation sets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171" y="5469031"/>
            <a:ext cx="836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Weight-decay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: Penalize large weights using penalties or constraints on their squared values (L2 penalty)  or absolute values (L1 penalty)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Decay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43808" y="6453336"/>
            <a:ext cx="6106300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Anders Krogh and John A Hertz </a:t>
            </a:r>
            <a:r>
              <a:rPr lang="en-US" altLang="ko-KR" sz="1050" dirty="0" smtClean="0">
                <a:latin typeface="나눔바른고딕OTF Bold" charset="-127"/>
                <a:ea typeface="나눔바른고딕OTF Bold" charset="-127"/>
              </a:rPr>
              <a:t>, "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A</a:t>
            </a:r>
            <a:r>
              <a:rPr lang="en-US" altLang="ko-KR" sz="1050" dirty="0" smtClean="0"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simple weight decay can improve generalization." </a:t>
            </a:r>
            <a:r>
              <a:rPr lang="en-US" altLang="ko-KR" sz="1050" i="1" dirty="0" smtClean="0">
                <a:latin typeface="나눔바른고딕OTF Bold" charset="-127"/>
                <a:ea typeface="나눔바른고딕OTF Bold" charset="-127"/>
              </a:rPr>
              <a:t>NIPS, 1995</a:t>
            </a:r>
            <a:endParaRPr lang="ko-KR" altLang="en-US" sz="105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4274" y="2179061"/>
                <a:ext cx="6057236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𝐸</m:t>
                    </m:r>
                    <m:d>
                      <m:d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𝑤</m:t>
                        </m:r>
                      </m:e>
                    </m:d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=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𝐸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dPr>
                      <m:e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𝑤</m:t>
                        </m:r>
                      </m:e>
                    </m:d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+</m:t>
                    </m:r>
                    <m:f>
                      <m:f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2</m:t>
                        </m:r>
                      </m:den>
                    </m:f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naryPr>
                      <m:sub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ko-KR" sz="4000" b="0" i="1" smtClean="0">
                                <a:latin typeface="Cambria Math" charset="0"/>
                                <a:ea typeface="나눔바른고딕OTF Bold" charset="-127"/>
                              </a:rPr>
                            </m:ctrlPr>
                          </m:sSubSupPr>
                          <m:e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ko-KR" altLang="en-US" sz="4000" dirty="0" smtClean="0">
                    <a:latin typeface="나눔바른고딕OTF Bold" charset="-127"/>
                    <a:ea typeface="나눔바른고딕OTF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74" y="2179061"/>
                <a:ext cx="6057236" cy="9615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27310" y="4583902"/>
                <a:ext cx="4096378" cy="107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𝑖</m:t>
                        </m:r>
                      </m:sub>
                    </m:sSub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∝−</m:t>
                    </m:r>
                    <m:f>
                      <m:f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fPr>
                      <m:num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4000" b="0" i="1" smtClean="0">
                                <a:latin typeface="Cambria Math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4000" b="0" i="1" smtClean="0">
                                <a:latin typeface="Cambria Math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/>
                                <a:ea typeface="나눔바른고딕OTF Bold" charset="-127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−</m:t>
                    </m:r>
                    <m:r>
                      <a:rPr lang="en-US" altLang="ko-KR" sz="4000" b="0" i="1" smtClean="0">
                        <a:latin typeface="Cambria Math"/>
                        <a:ea typeface="나눔바른고딕OTF Bold" charset="-127"/>
                      </a:rPr>
                      <m:t>𝜆</m:t>
                    </m:r>
                    <m:sSub>
                      <m:sSubPr>
                        <m:ctrlPr>
                          <a:rPr lang="en-US" altLang="ko-KR" sz="4000" b="0" i="1" smtClean="0">
                            <a:latin typeface="Cambria Math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/>
                            <a:ea typeface="나눔바른고딕OTF Bold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4000" dirty="0" smtClean="0">
                    <a:latin typeface="나눔바른고딕OTF Bold" charset="-127"/>
                    <a:ea typeface="나눔바른고딕OTF Bold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10" y="4583902"/>
                <a:ext cx="4096378" cy="10773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아래쪽 화살표 5"/>
          <p:cNvSpPr/>
          <p:nvPr/>
        </p:nvSpPr>
        <p:spPr>
          <a:xfrm>
            <a:off x="4067944" y="3501008"/>
            <a:ext cx="1008112" cy="864096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78690" y="2046334"/>
            <a:ext cx="2160240" cy="1264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34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435854"/>
            <a:ext cx="6048672" cy="336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51920" y="6310481"/>
            <a:ext cx="511256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Srivastava,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Nitish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et al. "Dropout: A simple way to prevent neural networks from overfitting." </a:t>
            </a:r>
            <a:r>
              <a:rPr lang="en-US" altLang="ko-KR" sz="1050" i="1" dirty="0">
                <a:latin typeface="나눔바른고딕OTF Bold" charset="-127"/>
                <a:ea typeface="나눔바른고딕OTF Bold" charset="-127"/>
              </a:rPr>
              <a:t>The Journal of Machine Learning Research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 15.1 (2014): 1929-1958.</a:t>
            </a:r>
            <a:endParaRPr lang="ko-KR" altLang="en-US" sz="105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496" y="5085184"/>
            <a:ext cx="846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DropOut increases the generalization performance of the neural network by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restricting</a:t>
            </a:r>
            <a:r>
              <a:rPr lang="en-US" altLang="ko-KR" sz="24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the model capacity!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0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DropConnect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56792"/>
            <a:ext cx="9144000" cy="308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22072" y="6310481"/>
            <a:ext cx="4442416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Li Wan, Matthew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Zeiler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, </a:t>
            </a:r>
            <a:r>
              <a:rPr lang="en-US" altLang="ko-KR" sz="1050" dirty="0" err="1">
                <a:latin typeface="나눔바른고딕OTF Bold" charset="-127"/>
                <a:ea typeface="나눔바른고딕OTF Bold" charset="-127"/>
              </a:rPr>
              <a:t>Sixin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 Zhang, Yann LeCun, Rob </a:t>
            </a:r>
            <a:r>
              <a:rPr lang="en-US" altLang="ko-KR" sz="1050" dirty="0" smtClean="0">
                <a:latin typeface="나눔바른고딕OTF Bold" charset="-127"/>
                <a:ea typeface="나눔바른고딕OTF Bold" charset="-127"/>
              </a:rPr>
              <a:t>Fergus "Regularization 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of neural networks using </a:t>
            </a:r>
            <a:r>
              <a:rPr lang="en-US" altLang="ko-KR" sz="1050" dirty="0" smtClean="0">
                <a:latin typeface="나눔바른고딕OTF Bold" charset="-127"/>
                <a:ea typeface="나눔바른고딕OTF Bold" charset="-127"/>
              </a:rPr>
              <a:t>DropConnect.“</a:t>
            </a:r>
            <a:r>
              <a:rPr lang="en-US" altLang="ko-KR" sz="1050" i="1" dirty="0" smtClean="0">
                <a:latin typeface="나눔바른고딕OTF Bold" charset="-127"/>
                <a:ea typeface="나눔바른고딕OTF Bold" charset="-127"/>
              </a:rPr>
              <a:t> ICLML, </a:t>
            </a:r>
            <a:r>
              <a:rPr lang="en-US" altLang="ko-KR" sz="1050" dirty="0" smtClean="0">
                <a:latin typeface="나눔바른고딕OTF Bold" charset="-127"/>
                <a:ea typeface="나눔바른고딕OTF Bold" charset="-127"/>
              </a:rPr>
              <a:t>2013</a:t>
            </a:r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.</a:t>
            </a:r>
            <a:endParaRPr lang="ko-KR" altLang="en-US" sz="105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280" y="5085184"/>
            <a:ext cx="8460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Instead of turning the neurons off (DropOut), DropConnect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disconnects</a:t>
            </a:r>
            <a:r>
              <a:rPr lang="en-US" altLang="ko-KR" sz="24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the connections between neurons.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1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Normalization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96" y="1165622"/>
            <a:ext cx="4745068" cy="332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691" y="4725144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Benefits of BN</a:t>
            </a:r>
            <a:endParaRPr lang="ko-KR" altLang="en-US" sz="24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91" y="5186809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1. Increase learning rate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8139" y="5186809"/>
            <a:ext cx="291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2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. Remove Dropout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691" y="5648474"/>
            <a:ext cx="3937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3. Reduce L2 weight decay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8139" y="5648474"/>
            <a:ext cx="4768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4. Accelerate learning rate decay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690" y="6122913"/>
            <a:ext cx="5961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5. Remove Local Response Normalization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6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what if i told you this shit happens all the time - what if i told you this shit happens all the time  Matrix Morphe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54" y="1429873"/>
            <a:ext cx="3816424" cy="34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9"/>
          <a:stretch/>
        </p:blipFill>
        <p:spPr bwMode="auto">
          <a:xfrm>
            <a:off x="2555776" y="1417638"/>
            <a:ext cx="3912502" cy="345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1168"/>
            <a:ext cx="9144000" cy="195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http://2.bp.blogspot.com/-WjVwZJa6buQ/VYpnM52mcyI/AAAAAAAAB4g/kk4kDTkoteA/s1600/Good%2BLuck%2B%25282%252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02" y="1124744"/>
            <a:ext cx="4727462" cy="5515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Book review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052736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1. Parameter Norm Penalties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4" y="1565683"/>
            <a:ext cx="3720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2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. Dataset Augmentation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4" y="2078630"/>
            <a:ext cx="729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3. Noise Robustness: to input, weights, and output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4" y="2591577"/>
            <a:ext cx="8118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4. Semi-Supervised Learning = learning a 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representation</a:t>
            </a:r>
            <a:endParaRPr kumimoji="1" lang="ko-KR" altLang="en-US" sz="2400" dirty="0" smtClean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4" y="3104524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5. Multitask learning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4" y="3617471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6. Early Stopping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4" y="4130418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7. Parameter Tying and Parameter Sharing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4" y="4643365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8. Sparse representation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4" y="5156312"/>
            <a:ext cx="6003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9. Bagging and Other Ensemble Methods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4" y="5669259"/>
            <a:ext cx="18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10. Dropout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4" y="6182210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11. Adversarial Training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Regularization?</a:t>
            </a:r>
            <a:endParaRPr lang="ko-KR" altLang="en-US" dirty="0"/>
          </a:p>
        </p:txBody>
      </p:sp>
      <p:pic>
        <p:nvPicPr>
          <p:cNvPr id="3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0" y="1556792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47179" y="652534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050" dirty="0">
                <a:latin typeface="나눔바른고딕OTF Bold" charset="-127"/>
                <a:ea typeface="나눔바른고딕OTF Bold" charset="-127"/>
              </a:rPr>
              <a:t>http://www.freedomsquare.co.kr/2347#.VvELE-KLQuU</a:t>
            </a:r>
            <a:endParaRPr lang="ko-KR" altLang="en-US" sz="105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5631631"/>
            <a:ext cx="5689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Main purpose is to avoid “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OverFitting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”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90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436021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Many regularization approaches are based on limiting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capacity</a:t>
            </a:r>
            <a:r>
              <a:rPr kumimoji="1" lang="en-US" altLang="ko-KR" dirty="0" smtClean="0"/>
              <a:t> of models by adding a parameter norm penalty to the objective function.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Parameter Norm Penalties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17519"/>
            <a:ext cx="4896544" cy="624662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295200" y="3324625"/>
            <a:ext cx="8496944" cy="52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latin typeface="나눔바른고딕OTF Bold" charset="-127"/>
                <a:ea typeface="나눔바른고딕OTF Bold" charset="-127"/>
              </a:rPr>
              <a:t>L2 parameter regularization: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27" y="3746237"/>
            <a:ext cx="5464569" cy="816715"/>
          </a:xfrm>
          <a:prstGeom prst="rect">
            <a:avLst/>
          </a:prstGeo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294406" y="4609381"/>
            <a:ext cx="8496944" cy="522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latin typeface="나눔바른고딕OTF Bold" charset="-127"/>
                <a:ea typeface="나눔바른고딕OTF Bold" charset="-127"/>
              </a:rPr>
              <a:t>L1 parameter regularization: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27" y="5129702"/>
            <a:ext cx="5299408" cy="6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The best way to make a machine learning model generalize better is to train it on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more data</a:t>
            </a:r>
            <a:r>
              <a:rPr kumimoji="1" lang="en-US" altLang="ko-KR" dirty="0" smtClean="0"/>
              <a:t>. </a:t>
            </a:r>
          </a:p>
          <a:p>
            <a:r>
              <a:rPr kumimoji="1" lang="en-US" altLang="ko-KR" dirty="0" smtClean="0"/>
              <a:t>Of course, in practice, the amount of data we have is limited. One way to get around this problem is to create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fake data</a:t>
            </a:r>
            <a:r>
              <a:rPr kumimoji="1" lang="en-US" altLang="ko-KR" dirty="0" smtClean="0"/>
              <a:t> and add it to the training set. </a:t>
            </a:r>
          </a:p>
          <a:p>
            <a:r>
              <a:rPr kumimoji="1" lang="en-US" altLang="ko-KR" dirty="0" smtClean="0"/>
              <a:t>Label preserving transformation is used. </a:t>
            </a:r>
          </a:p>
          <a:p>
            <a:r>
              <a:rPr kumimoji="1" lang="en-US" altLang="ko-KR" dirty="0" smtClean="0"/>
              <a:t>Injecting noise in the input to a neural network can also be seen as a form of data augmentation. </a:t>
            </a:r>
          </a:p>
          <a:p>
            <a:r>
              <a:rPr kumimoji="1" lang="en-US" altLang="ko-KR" dirty="0" smtClean="0"/>
              <a:t>Often, hand-designed dataset augmentation schemes can dramatically reduce the generalization error of a machine learning technique.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 Augmentation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2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 smtClean="0"/>
              <a:t>In the general case, it is important to remember that noise injection can be much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more powerful</a:t>
            </a:r>
            <a:r>
              <a:rPr kumimoji="1" lang="en-US" altLang="ko-KR" dirty="0" smtClean="0"/>
              <a:t> than simply shrinking the parameters, especially when the noise is added to the hidden units. </a:t>
            </a:r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 smtClean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 smtClean="0"/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 smtClean="0"/>
          </a:p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 smtClean="0"/>
              <a:t>Another way that noise has been used is by adding it to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weights</a:t>
            </a:r>
            <a:r>
              <a:rPr kumimoji="1" lang="en-US" altLang="ko-KR" dirty="0" smtClean="0"/>
              <a:t>. </a:t>
            </a:r>
          </a:p>
          <a:p>
            <a:pPr latinLnBrk="0">
              <a:spcBef>
                <a:spcPts val="0"/>
              </a:spcBef>
              <a:buClrTx/>
              <a:buSzTx/>
            </a:pPr>
            <a:endParaRPr kumimoji="1" lang="en-US" altLang="ko-KR" dirty="0"/>
          </a:p>
          <a:p>
            <a:pPr latinLnBrk="0">
              <a:spcBef>
                <a:spcPts val="0"/>
              </a:spcBef>
              <a:buClrTx/>
              <a:buSzTx/>
            </a:pPr>
            <a:r>
              <a:rPr kumimoji="1" lang="en-US" altLang="ko-KR" dirty="0" smtClean="0"/>
              <a:t>Most datasets have some amount of mistakes in the y labels.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Label-smoothing</a:t>
            </a:r>
            <a:r>
              <a:rPr kumimoji="1" lang="en-US" altLang="ko-KR" dirty="0" smtClean="0"/>
              <a:t> can be used in this regard.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Noise Robustness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74" y="2708920"/>
            <a:ext cx="5531880" cy="10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In the paradigm of semi-supervised learning, both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unlabeled examples </a:t>
            </a:r>
            <a:r>
              <a:rPr kumimoji="1" lang="en-US" altLang="ko-KR" dirty="0" smtClean="0"/>
              <a:t>and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labeled examples </a:t>
            </a:r>
            <a:r>
              <a:rPr kumimoji="1" lang="en-US" altLang="ko-KR" dirty="0" smtClean="0"/>
              <a:t>are used to. 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In the context of deep learning, semi-supervised learning usually refers to learning a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representation</a:t>
            </a:r>
            <a:r>
              <a:rPr kumimoji="1" lang="en-US" altLang="ko-KR" dirty="0" smtClean="0"/>
              <a:t>. </a:t>
            </a:r>
          </a:p>
          <a:p>
            <a:pPr lvl="1"/>
            <a:r>
              <a:rPr kumimoji="1" lang="en-US" altLang="ko-KR" dirty="0" smtClean="0"/>
              <a:t>The goal is to learn a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representation</a:t>
            </a:r>
            <a:r>
              <a:rPr kumimoji="1" lang="en-US" altLang="ko-KR" dirty="0" smtClean="0"/>
              <a:t> so that examples from the same class have similar representations.</a:t>
            </a:r>
          </a:p>
          <a:p>
            <a:pPr lvl="1"/>
            <a:r>
              <a:rPr kumimoji="1" lang="en-US" altLang="ko-KR" dirty="0" smtClean="0"/>
              <a:t>Unsupervised learning can provide useful cues for how to group examples in representation space.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Semi-Supervised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7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969683"/>
            <a:ext cx="8496944" cy="569967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Multi-task learning is a way to improve generalization by pooling the examples arising out of several tasks.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Learning shared representation is a key point in multi-task learning. </a:t>
            </a:r>
          </a:p>
          <a:p>
            <a:r>
              <a:rPr kumimoji="1" lang="en-US" altLang="ko-KR" dirty="0" smtClean="0"/>
              <a:t>From the point of view of deep learning, the underlying prior belief is the following:</a:t>
            </a:r>
          </a:p>
          <a:p>
            <a:pPr marL="0" indent="0" algn="ctr">
              <a:buNone/>
            </a:pPr>
            <a:r>
              <a:rPr kumimoji="1" lang="en-US" altLang="ko-KR" dirty="0" smtClean="0">
                <a:solidFill>
                  <a:srgbClr val="C00000"/>
                </a:solidFill>
              </a:rPr>
              <a:t> “Among the factors that explain the variations observed in the data associated with the different tasks, some are shared across two or more tasks.”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Multi-Task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09" y="1617755"/>
            <a:ext cx="2058691" cy="25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When training large models with </a:t>
            </a:r>
            <a:r>
              <a:rPr lang="en-US" altLang="ko-KR" sz="2000" dirty="0" smtClean="0"/>
              <a:t>suﬃcient representational </a:t>
            </a:r>
            <a:r>
              <a:rPr lang="en-US" altLang="ko-KR" sz="2000" dirty="0"/>
              <a:t>capacity to </a:t>
            </a:r>
            <a:r>
              <a:rPr lang="en-US" altLang="ko-KR" sz="2000" dirty="0" err="1" smtClean="0"/>
              <a:t>overﬁt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the </a:t>
            </a:r>
            <a:r>
              <a:rPr lang="en-US" altLang="ko-KR" sz="2000" dirty="0"/>
              <a:t>task, we often observe that training error decreases steadily over time, </a:t>
            </a:r>
            <a:r>
              <a:rPr lang="en-US" altLang="ko-KR" sz="2000" dirty="0" smtClean="0"/>
              <a:t>but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validation </a:t>
            </a:r>
            <a:r>
              <a:rPr lang="en-US" altLang="ko-KR" sz="2000" b="1" dirty="0">
                <a:solidFill>
                  <a:srgbClr val="C00000"/>
                </a:solidFill>
              </a:rPr>
              <a:t>set error</a:t>
            </a:r>
            <a:r>
              <a:rPr lang="en-US" altLang="ko-KR" sz="2000" dirty="0"/>
              <a:t> begins to rise again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Early stopping acts as a regularizer: </a:t>
            </a:r>
            <a:endParaRPr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Early </a:t>
            </a:r>
            <a:r>
              <a:rPr kumimoji="1" lang="en-US" altLang="ko-KR" dirty="0" err="1" smtClean="0"/>
              <a:t>Stoping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073" y="2057772"/>
            <a:ext cx="4665454" cy="2307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10" y="4725144"/>
            <a:ext cx="4687054" cy="17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1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373354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A common type of dependency that we often want to express is that certain parameters should be close to one another. 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Parameter Tying</a:t>
            </a:r>
          </a:p>
          <a:p>
            <a:pPr lvl="1"/>
            <a:r>
              <a:rPr kumimoji="1" lang="en-US" altLang="ko-KR" dirty="0" smtClean="0"/>
              <a:t>Consider the following scenario: we have two models performing the same classification task (with the same set of classes) but with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different input distributions</a:t>
            </a:r>
            <a:r>
              <a:rPr kumimoji="1" lang="en-US" altLang="ko-KR" dirty="0" smtClean="0"/>
              <a:t>. </a:t>
            </a:r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/>
              <a:t>Parameter Sharing</a:t>
            </a:r>
          </a:p>
          <a:p>
            <a:pPr lvl="1"/>
            <a:r>
              <a:rPr kumimoji="1" lang="en-US" altLang="ko-KR" dirty="0"/>
              <a:t> </a:t>
            </a:r>
            <a:r>
              <a:rPr kumimoji="1" lang="en-US" altLang="ko-KR" dirty="0" smtClean="0"/>
              <a:t>By far the most popular and extensive used of parameter sharing occurs in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convolutional neural networks</a:t>
            </a:r>
            <a:r>
              <a:rPr kumimoji="1" lang="en-US" altLang="ko-KR" dirty="0" smtClean="0"/>
              <a:t> (CNNs).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9749408" cy="726040"/>
          </a:xfrm>
        </p:spPr>
        <p:txBody>
          <a:bodyPr/>
          <a:lstStyle/>
          <a:p>
            <a:r>
              <a:rPr kumimoji="1" lang="en-US" altLang="ko-KR" sz="3500" dirty="0" smtClean="0"/>
              <a:t>Parameter Tying and Parameter Sharing</a:t>
            </a:r>
            <a:endParaRPr kumimoji="1" lang="ko-KR" altLang="en-US" sz="3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99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b="1" dirty="0" smtClean="0">
                <a:solidFill>
                  <a:srgbClr val="C00000"/>
                </a:solidFill>
              </a:rPr>
              <a:t>Representational sparsity</a:t>
            </a:r>
            <a:r>
              <a:rPr kumimoji="1" lang="en-US" altLang="ko-KR" dirty="0" smtClean="0"/>
              <a:t> describes a representation where many of elements are zero. </a:t>
            </a:r>
          </a:p>
          <a:p>
            <a:pPr lvl="1"/>
            <a:r>
              <a:rPr kumimoji="1" lang="en-US" altLang="ko-KR" dirty="0" smtClean="0"/>
              <a:t>Sparse weights (L1 decay):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Sparse activations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/>
              <a:t> </a:t>
            </a:r>
            <a:r>
              <a:rPr kumimoji="1" lang="en-US" altLang="ko-KR" dirty="0" smtClean="0"/>
              <a:t>Norm penalty regularization of representations is performed by adding to the loss function a norm penalty on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representations</a:t>
            </a:r>
            <a:r>
              <a:rPr kumimoji="1" lang="en-US" altLang="ko-KR" dirty="0" smtClean="0"/>
              <a:t>. 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Sparse Representations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132857"/>
            <a:ext cx="3441772" cy="1248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717032"/>
            <a:ext cx="3441773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093224" cy="649051"/>
          </a:xfrm>
        </p:spPr>
        <p:txBody>
          <a:bodyPr/>
          <a:lstStyle/>
          <a:p>
            <a:r>
              <a:rPr kumimoji="1" lang="en-US" altLang="ko-KR" sz="3500" dirty="0" smtClean="0"/>
              <a:t>Bagging and Other Ensemble Methods</a:t>
            </a:r>
            <a:endParaRPr kumimoji="1" lang="ko-KR" altLang="en-US" sz="3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07949"/>
            <a:ext cx="4400703" cy="4369323"/>
          </a:xfrm>
          <a:prstGeom prst="rect">
            <a:avLst/>
          </a:prstGeom>
        </p:spPr>
      </p:pic>
      <p:sp>
        <p:nvSpPr>
          <p:cNvPr id="6" name="아래쪽 화살표 6"/>
          <p:cNvSpPr/>
          <p:nvPr/>
        </p:nvSpPr>
        <p:spPr>
          <a:xfrm rot="16200000" flipV="1">
            <a:off x="2152579" y="1904899"/>
            <a:ext cx="594700" cy="1713706"/>
          </a:xfrm>
          <a:prstGeom prst="downArrow">
            <a:avLst>
              <a:gd name="adj1" fmla="val 50000"/>
              <a:gd name="adj2" fmla="val 62813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b="1" dirty="0" smtClean="0">
                <a:solidFill>
                  <a:srgbClr val="0070C0"/>
                </a:solidFill>
                <a:latin typeface="나눔바른고딕OTF Bold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Bagging</a:t>
            </a:r>
            <a:endParaRPr lang="ko-KR" altLang="en-US" b="1" dirty="0">
              <a:solidFill>
                <a:srgbClr val="0070C0"/>
              </a:solidFill>
              <a:latin typeface="나눔바른고딕OTF Bold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아래쪽 화살표 7"/>
          <p:cNvSpPr/>
          <p:nvPr/>
        </p:nvSpPr>
        <p:spPr>
          <a:xfrm rot="10800000">
            <a:off x="1220375" y="2867380"/>
            <a:ext cx="594700" cy="1838131"/>
          </a:xfrm>
          <a:prstGeom prst="downArrow">
            <a:avLst>
              <a:gd name="adj1" fmla="val 50000"/>
              <a:gd name="adj2" fmla="val 57688"/>
            </a:avLst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나눔바른고딕OTF Bold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Boosting</a:t>
            </a:r>
            <a:endParaRPr lang="ko-KR" altLang="en-US" b="1" dirty="0">
              <a:solidFill>
                <a:srgbClr val="FF0000"/>
              </a:solidFill>
              <a:latin typeface="나눔바른고딕OTF Bold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1479803"/>
            <a:ext cx="4400847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Bagging</a:t>
            </a:r>
            <a:endParaRPr lang="en-US" altLang="ko-KR" sz="2000" b="1" dirty="0" smtClean="0">
              <a:solidFill>
                <a:srgbClr val="00B0F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Generate </a:t>
            </a:r>
            <a:r>
              <a:rPr lang="en-US" altLang="ko-KR" b="1" dirty="0" smtClean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multiple sets of training data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 (with bootstrapping), multiple predictions and combine them with averaging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00B0F0"/>
                </a:solidFill>
                <a:latin typeface="Adobe 고딕 Std B" pitchFamily="34" charset="-127"/>
                <a:ea typeface="Adobe 고딕 Std B" pitchFamily="34" charset="-127"/>
              </a:rPr>
              <a:t>Reduce overall variance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using multiple low-bias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Example: Random Forest</a:t>
            </a:r>
            <a:endParaRPr lang="ko-KR" altLang="en-US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9" y="4041065"/>
            <a:ext cx="4400846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Boosting</a:t>
            </a:r>
            <a:endParaRPr lang="en-US" altLang="ko-KR" sz="2000" b="1" dirty="0" smtClean="0">
              <a:solidFill>
                <a:srgbClr val="FF0000"/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Generate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multiple weak learners</a:t>
            </a:r>
            <a:r>
              <a:rPr lang="en-US" altLang="ko-KR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and combine them to make a strong learner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Adobe 고딕 Std B" pitchFamily="34" charset="-127"/>
                <a:ea typeface="Adobe 고딕 Std B" pitchFamily="34" charset="-127"/>
              </a:rPr>
              <a:t>Reduce overall bias </a:t>
            </a: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using multiple weak learners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Adobe 고딕 Std B" pitchFamily="34" charset="-127"/>
                <a:ea typeface="Adobe 고딕 Std B" pitchFamily="34" charset="-127"/>
              </a:rPr>
              <a:t>Example: Boosting, AdaBoost</a:t>
            </a:r>
            <a:endParaRPr lang="ko-KR" altLang="en-US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8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Dropout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04892"/>
            <a:ext cx="4300167" cy="3907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4985881"/>
            <a:ext cx="794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One of the key insights of dropout is that training a network with </a:t>
            </a:r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stochastic behavior 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and making predictions by averaging over multiple stochastic </a:t>
            </a:r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decisions implements 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a form of bagging with parameter sharing</a:t>
            </a:r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.</a:t>
            </a: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OverFitting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074" name="Picture 2" descr="knowledge-experience-overfitting: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75789" cy="4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805264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This actually happens </a:t>
            </a:r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all the time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!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16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In many cases, neural networks have begun to reach human performance. </a:t>
            </a:r>
          </a:p>
          <a:p>
            <a:r>
              <a:rPr kumimoji="1" lang="en-US" altLang="ko-KR" dirty="0" smtClean="0"/>
              <a:t>Examples that a human cannot tell the difference results in highly different predictions. These examples are called the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adversarial examples</a:t>
            </a:r>
            <a:r>
              <a:rPr kumimoji="1" lang="en-US" altLang="ko-KR" dirty="0" smtClean="0"/>
              <a:t>. 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Adversarial training is done via 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virtual adversarial examples</a:t>
            </a:r>
            <a:r>
              <a:rPr kumimoji="1" lang="en-US" altLang="ko-KR" dirty="0" smtClean="0"/>
              <a:t>. 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Adversarial Training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169397"/>
            <a:ext cx="4906285" cy="2078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40" y="3212977"/>
            <a:ext cx="14416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pic>
        <p:nvPicPr>
          <p:cNvPr id="9218" name="Picture 2" descr="https://www.researchgate.net/file.PostFileLoader.html?id=52e6c1fad685cce04d8b462e&amp;assetKey=AS%3A272426271739905%401441962892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3" b="35338"/>
          <a:stretch/>
        </p:blipFill>
        <p:spPr bwMode="auto">
          <a:xfrm>
            <a:off x="383646" y="1268760"/>
            <a:ext cx="84368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researchgate.net/file.PostFileLoader.html?id=52e6c1fad685cce04d8b462e&amp;assetKey=AS%3A272426271739905%4014419628924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8"/>
          <a:stretch/>
        </p:blipFill>
        <p:spPr bwMode="auto">
          <a:xfrm>
            <a:off x="395536" y="4392934"/>
            <a:ext cx="8436826" cy="198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5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3704" y="1556792"/>
            <a:ext cx="697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Literally, </a:t>
            </a:r>
            <a:r>
              <a:rPr lang="en-US" altLang="ko-KR" sz="2400" b="1" dirty="0" smtClean="0">
                <a:latin typeface="나눔바른고딕OTF Bold" charset="-127"/>
                <a:ea typeface="나눔바른고딕OTF Bold" charset="-127"/>
              </a:rPr>
              <a:t>Fitting the data more than is warranted</a:t>
            </a:r>
            <a:endParaRPr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5" name="Picture 3" descr="C:\Users\CPSLAB\Desktop\캡처_2016_03_28_12_25_31_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51" y="2018457"/>
            <a:ext cx="5917354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CPSLAB\Desktop\캡처_2016_03_28_12_25_34_3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48" y="2018457"/>
            <a:ext cx="591735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3704" y="1556792"/>
            <a:ext cx="697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Literally, </a:t>
            </a:r>
            <a:r>
              <a:rPr lang="en-US" altLang="ko-KR" sz="2400" b="1" dirty="0" smtClean="0">
                <a:latin typeface="나눔바른고딕OTF Bold" charset="-127"/>
                <a:ea typeface="나눔바른고딕OTF Bold" charset="-127"/>
              </a:rPr>
              <a:t>Fitting the data more than is warranted</a:t>
            </a:r>
            <a:endParaRPr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4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556792"/>
            <a:ext cx="4220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Things get worse with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noise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!</a:t>
            </a:r>
            <a:endParaRPr lang="ko-KR" altLang="en-US" sz="2400" b="1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146" name="Picture 2" descr="C:\Users\CPSLAB\Desktop\캡처_2016_03_28_12_40_12_6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67" y="2060848"/>
            <a:ext cx="5390638" cy="43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8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Noise</a:t>
            </a:r>
            <a:endParaRPr lang="ko-KR" altLang="en-US" dirty="0"/>
          </a:p>
        </p:txBody>
      </p:sp>
      <p:pic>
        <p:nvPicPr>
          <p:cNvPr id="7170" name="Picture 2" descr="C:\Users\CPSLAB\Desktop\캡처_2016_03_28_12_44_18_8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1972202"/>
            <a:ext cx="9000000" cy="42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417638"/>
            <a:ext cx="6095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Comes from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random measurement error</a:t>
            </a:r>
            <a:endParaRPr lang="ko-KR" altLang="en-US" sz="24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PSLAB\Desktop\캡처_2016_03_28_12_44_30_1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1942362"/>
            <a:ext cx="9000000" cy="421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Deterministic Noise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417638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Cannot model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this type of error</a:t>
            </a:r>
            <a:endParaRPr lang="ko-KR" altLang="en-US" sz="2400" b="1" dirty="0" smtClean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5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33204</TotalTime>
  <Words>1044</Words>
  <Application>Microsoft Macintosh PowerPoint</Application>
  <PresentationFormat>화면 슬라이드 쇼(4:3)</PresentationFormat>
  <Paragraphs>169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나눔바른고딕OTF Bold</vt:lpstr>
      <vt:lpstr>휴먼둥근헤드라인</vt:lpstr>
      <vt:lpstr>Adobe 고딕 Std B</vt:lpstr>
      <vt:lpstr>Arial</vt:lpstr>
      <vt:lpstr>Arial Unicode MS</vt:lpstr>
      <vt:lpstr>Cambria Math</vt:lpstr>
      <vt:lpstr>Garamond</vt:lpstr>
      <vt:lpstr>Meiryo UI</vt:lpstr>
      <vt:lpstr>NanumBarunGothicOTF</vt:lpstr>
      <vt:lpstr>Office 테마</vt:lpstr>
      <vt:lpstr>PowerPoint 프레젠테이션</vt:lpstr>
      <vt:lpstr>Regularization?</vt:lpstr>
      <vt:lpstr>OverFitting?</vt:lpstr>
      <vt:lpstr>Examples</vt:lpstr>
      <vt:lpstr>OverFitting</vt:lpstr>
      <vt:lpstr>OverFitting</vt:lpstr>
      <vt:lpstr>OverFitting</vt:lpstr>
      <vt:lpstr>Stochastic Noise</vt:lpstr>
      <vt:lpstr>Deterministic Noise</vt:lpstr>
      <vt:lpstr>Mathematically, </vt:lpstr>
      <vt:lpstr>Mathematically, </vt:lpstr>
      <vt:lpstr>Preventing OverFitting?</vt:lpstr>
      <vt:lpstr>Limiting the Capacity</vt:lpstr>
      <vt:lpstr>Weight Decay</vt:lpstr>
      <vt:lpstr>DropOut</vt:lpstr>
      <vt:lpstr>DropConnect</vt:lpstr>
      <vt:lpstr>Batch Normalization</vt:lpstr>
      <vt:lpstr>Conclusion</vt:lpstr>
      <vt:lpstr>Book review</vt:lpstr>
      <vt:lpstr>Parameter Norm Penalties</vt:lpstr>
      <vt:lpstr>Dataset Augmentation</vt:lpstr>
      <vt:lpstr>Noise Robustness</vt:lpstr>
      <vt:lpstr>Semi-Supervised Learning</vt:lpstr>
      <vt:lpstr>Multi-Task Learning</vt:lpstr>
      <vt:lpstr>Early Stoping</vt:lpstr>
      <vt:lpstr>Parameter Tying and Parameter Sharing</vt:lpstr>
      <vt:lpstr>Sparse Representations</vt:lpstr>
      <vt:lpstr>Bagging and Other Ensemble Methods</vt:lpstr>
      <vt:lpstr>Dropout</vt:lpstr>
      <vt:lpstr>Adversarial Training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1136</cp:revision>
  <dcterms:created xsi:type="dcterms:W3CDTF">2010-03-17T18:05:41Z</dcterms:created>
  <dcterms:modified xsi:type="dcterms:W3CDTF">2017-07-19T11:13:57Z</dcterms:modified>
</cp:coreProperties>
</file>